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302" r:id="rId6"/>
    <p:sldId id="259" r:id="rId7"/>
    <p:sldId id="303" r:id="rId8"/>
    <p:sldId id="305" r:id="rId9"/>
    <p:sldId id="306" r:id="rId10"/>
    <p:sldId id="309" r:id="rId11"/>
    <p:sldId id="312" r:id="rId12"/>
    <p:sldId id="313" r:id="rId13"/>
    <p:sldId id="311" r:id="rId14"/>
    <p:sldId id="314" r:id="rId15"/>
    <p:sldId id="316" r:id="rId16"/>
    <p:sldId id="266" r:id="rId17"/>
    <p:sldId id="315" r:id="rId18"/>
    <p:sldId id="269" r:id="rId19"/>
    <p:sldId id="270" r:id="rId20"/>
  </p:sldIdLst>
  <p:sldSz cx="18288000" cy="10287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Bebas Neue" panose="020B0606020202050201" pitchFamily="34" charset="0"/>
      <p:regular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</p:embeddedFon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Montserrat Medium" panose="00000600000000000000" pitchFamily="2" charset="0"/>
      <p:regular r:id="rId32"/>
    </p:embeddedFont>
    <p:embeddedFont>
      <p:font typeface="Sora SemiBold" panose="020B060402020202020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79F14-7D19-4534-A505-1EA6DA552BF0}" v="3" dt="2025-02-21T10:19:49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4" d="100"/>
          <a:sy n="54" d="100"/>
        </p:scale>
        <p:origin x="89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yakumar Balakrishnan" userId="7cec71bb9db4e61a" providerId="LiveId" clId="{61579F14-7D19-4534-A505-1EA6DA552BF0}"/>
    <pc:docChg chg="modSld sldOrd">
      <pc:chgData name="Nithyakumar Balakrishnan" userId="7cec71bb9db4e61a" providerId="LiveId" clId="{61579F14-7D19-4534-A505-1EA6DA552BF0}" dt="2025-02-21T10:19:49.295" v="4"/>
      <pc:docMkLst>
        <pc:docMk/>
      </pc:docMkLst>
      <pc:sldChg chg="ord modTransition">
        <pc:chgData name="Nithyakumar Balakrishnan" userId="7cec71bb9db4e61a" providerId="LiveId" clId="{61579F14-7D19-4534-A505-1EA6DA552BF0}" dt="2025-02-21T10:19:47.924" v="3"/>
        <pc:sldMkLst>
          <pc:docMk/>
          <pc:sldMk cId="0" sldId="266"/>
        </pc:sldMkLst>
      </pc:sldChg>
      <pc:sldChg chg="modTransition">
        <pc:chgData name="Nithyakumar Balakrishnan" userId="7cec71bb9db4e61a" providerId="LiveId" clId="{61579F14-7D19-4534-A505-1EA6DA552BF0}" dt="2025-02-21T10:19:45.659" v="2"/>
        <pc:sldMkLst>
          <pc:docMk/>
          <pc:sldMk cId="0" sldId="269"/>
        </pc:sldMkLst>
      </pc:sldChg>
      <pc:sldChg chg="modTransition">
        <pc:chgData name="Nithyakumar Balakrishnan" userId="7cec71bb9db4e61a" providerId="LiveId" clId="{61579F14-7D19-4534-A505-1EA6DA552BF0}" dt="2025-02-21T10:19:49.295" v="4"/>
        <pc:sldMkLst>
          <pc:docMk/>
          <pc:sldMk cId="2724009201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18C3F-B06C-4F4F-8372-E4AE111F56D9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F7352-D7E1-41BA-8894-3D50140D1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56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F7352-D7E1-41BA-8894-3D50140D1D0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50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0475C64-6344-F14E-597C-C4F8B9EB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8032539F-CF02-F5A2-1C9F-BC6F5683D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22755FD8-5C98-D605-E53F-CE1CDCCE1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53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377AF73-2B24-28DB-D356-A3F6BA72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3EE9C29E-4E67-500A-BFA2-AE028E8C9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BDA58179-1DF9-D061-C644-D02F20F6A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58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5A872A8-7584-A3C8-E28B-62D4B045F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B1788CBD-389B-7B64-A4A5-4961CD8B0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F25F3F0B-5CD5-3C88-07B4-DF59ADEC02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06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1447800" y="1104901"/>
            <a:ext cx="15392400" cy="10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3547556" y="4593105"/>
            <a:ext cx="5100484" cy="10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3547556" y="3054787"/>
            <a:ext cx="5100484" cy="15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707768" y="3423376"/>
            <a:ext cx="1570848" cy="10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8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11468302" y="4593105"/>
            <a:ext cx="5100484" cy="10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11468306" y="3054789"/>
            <a:ext cx="5100484" cy="156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9668426" y="3425401"/>
            <a:ext cx="1530940" cy="10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8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11468302" y="7787435"/>
            <a:ext cx="5100484" cy="109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11468302" y="6329120"/>
            <a:ext cx="5100484" cy="156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9668422" y="6693781"/>
            <a:ext cx="1530940" cy="10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8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3547556" y="7787433"/>
            <a:ext cx="5100484" cy="109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  <a:latin typeface="Lato" panose="020F0502020204030203" pitchFamily="34" charset="0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3547556" y="6329118"/>
            <a:ext cx="5100484" cy="156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707768" y="6699731"/>
            <a:ext cx="1570848" cy="10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800" b="1">
                <a:solidFill>
                  <a:schemeClr val="bg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10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543800" y="4057780"/>
            <a:ext cx="9296400" cy="405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10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543800" y="8114308"/>
            <a:ext cx="9296400" cy="106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3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1447800" y="1144237"/>
            <a:ext cx="4161932" cy="328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17600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51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1447801" y="3226669"/>
            <a:ext cx="8448366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828800" lvl="1" indent="-66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2pPr>
            <a:lvl3pPr marL="2743200" lvl="2" indent="-66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3pPr>
            <a:lvl4pPr marL="3657600" lvl="3" indent="-66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4pPr>
            <a:lvl5pPr marL="4572000" lvl="4" indent="-66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5pPr>
            <a:lvl6pPr marL="5486400" lvl="5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1447800" y="1104900"/>
            <a:ext cx="15392400" cy="99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7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447800" y="4231246"/>
            <a:ext cx="6644780" cy="42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828800" lvl="1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2pPr>
            <a:lvl3pPr marL="2743200" lvl="2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3pPr>
            <a:lvl4pPr marL="3657600" lvl="3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4pPr>
            <a:lvl5pPr marL="4572000" lvl="4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5pPr>
            <a:lvl6pPr marL="5486400" lvl="5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9510258" y="4231246"/>
            <a:ext cx="6644772" cy="42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1828800" lvl="1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2pPr>
            <a:lvl3pPr marL="2743200" lvl="2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3pPr>
            <a:lvl4pPr marL="3657600" lvl="3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4pPr>
            <a:lvl5pPr marL="4572000" lvl="4" indent="-660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5pPr>
            <a:lvl6pPr marL="5486400" lvl="5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6400800" lvl="6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7315200" lvl="7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8229600" lvl="8" indent="-685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1447800" y="1104900"/>
            <a:ext cx="15392400" cy="117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1447800" y="3446282"/>
            <a:ext cx="6644780" cy="7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9510258" y="3446282"/>
            <a:ext cx="6644772" cy="7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1828800" lvl="1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3000">
                <a:solidFill>
                  <a:srgbClr val="888888"/>
                </a:solidFill>
              </a:defRPr>
            </a:lvl2pPr>
            <a:lvl3pPr marL="27432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2700">
                <a:solidFill>
                  <a:srgbClr val="888888"/>
                </a:solidFill>
              </a:defRPr>
            </a:lvl3pPr>
            <a:lvl4pPr marL="3657600" lvl="3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4pPr>
            <a:lvl5pPr marL="4572000" lvl="4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5pPr>
            <a:lvl6pPr marL="5486400" lvl="5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6pPr>
            <a:lvl7pPr marL="6400800" lvl="6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7pPr>
            <a:lvl8pPr marL="7315200" lvl="7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8pPr>
            <a:lvl9pPr marL="8229600" lvl="8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4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74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3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3090518" y="-2219613"/>
            <a:ext cx="1742926" cy="10429432"/>
            <a:chOff x="0" y="0"/>
            <a:chExt cx="459042" cy="2746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042" cy="2746846"/>
            </a:xfrm>
            <a:custGeom>
              <a:avLst/>
              <a:gdLst/>
              <a:ahLst/>
              <a:cxnLst/>
              <a:rect l="l" t="t" r="r" b="b"/>
              <a:pathLst>
                <a:path w="459042" h="2746846">
                  <a:moveTo>
                    <a:pt x="0" y="0"/>
                  </a:moveTo>
                  <a:lnTo>
                    <a:pt x="459042" y="0"/>
                  </a:lnTo>
                  <a:lnTo>
                    <a:pt x="459042" y="2746846"/>
                  </a:lnTo>
                  <a:lnTo>
                    <a:pt x="0" y="274684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042" cy="278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-3855714" y="3855714"/>
            <a:ext cx="10627040" cy="2915611"/>
            <a:chOff x="0" y="0"/>
            <a:chExt cx="2798891" cy="76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98891" cy="767898"/>
            </a:xfrm>
            <a:custGeom>
              <a:avLst/>
              <a:gdLst/>
              <a:ahLst/>
              <a:cxnLst/>
              <a:rect l="l" t="t" r="r" b="b"/>
              <a:pathLst>
                <a:path w="2798891" h="767898">
                  <a:moveTo>
                    <a:pt x="0" y="0"/>
                  </a:moveTo>
                  <a:lnTo>
                    <a:pt x="2798891" y="0"/>
                  </a:lnTo>
                  <a:lnTo>
                    <a:pt x="2798891" y="767898"/>
                  </a:lnTo>
                  <a:lnTo>
                    <a:pt x="0" y="7678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98891" cy="80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-465846" y="2603689"/>
            <a:ext cx="52454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933733" y="1790265"/>
            <a:ext cx="12420534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2031" y="3676067"/>
            <a:ext cx="11603938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BIOMEDICALSS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3154" y="990600"/>
            <a:ext cx="446614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COMPANY PROFILE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AD337CF-F9EE-326E-F54B-0E94BB82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BC72D8A-CB6C-D28C-97DD-F41DBA8D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11420475" y="-14899"/>
            <a:ext cx="6867526" cy="20559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DE2E2CA-2907-F840-C024-D47FCECB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12439651" y="-14900"/>
            <a:ext cx="5848350" cy="1752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94A7334-F901-00BE-1DB5-016130882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3244052" y="-206561"/>
            <a:ext cx="5043948" cy="1542650"/>
          </a:xfrm>
          <a:prstGeom prst="rect">
            <a:avLst/>
          </a:prstGeom>
        </p:spPr>
      </p:pic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D8705844-7E6F-5415-038C-CA2F22E2E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3800" y="4057780"/>
            <a:ext cx="9296400" cy="405652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rial Black" panose="020B0A04020102020204" pitchFamily="34" charset="0"/>
              </a:rPr>
              <a:t>IMED Specialty Hospital</a:t>
            </a:r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B84673F2-C835-C798-A376-13FE309222B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47800" y="1144237"/>
            <a:ext cx="4161932" cy="328065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pPr lvl="0"/>
            <a:r>
              <a:rPr lang="en-US" noProof="0" dirty="0"/>
              <a:t>0</a:t>
            </a:r>
            <a:r>
              <a:rPr lang="en-US" dirty="0"/>
              <a:t>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16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ECD6FB2-92D5-0247-C12C-6CC6CC94A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9200" y="48387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45461-12C5-ADDE-5051-5AF32139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44780"/>
            <a:ext cx="13329920" cy="9997440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9E4B17D2-D47D-C1AC-DA4C-73FC5311C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37698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5C9B0C-DED5-25E7-8DAB-6FBB4AD7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1800"/>
            <a:ext cx="8249920" cy="618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32888-D75D-009B-15DE-8367E6CE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920" y="0"/>
            <a:ext cx="10038080" cy="75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FD7AB66-4646-8EEF-6B7B-4A2623E7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9D01B67-32E6-FAAF-2B4F-3A577A4F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11420475" y="-14899"/>
            <a:ext cx="6867526" cy="20559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F30755-6F2F-9447-87D8-AE1344865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12439651" y="-14900"/>
            <a:ext cx="5848350" cy="1752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5FD5FA6-1D56-1734-1218-37D4E0551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3244052" y="-206561"/>
            <a:ext cx="5043948" cy="1542650"/>
          </a:xfrm>
          <a:prstGeom prst="rect">
            <a:avLst/>
          </a:prstGeom>
        </p:spPr>
      </p:pic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A3287B12-AC74-D1F5-D95B-65713FFF6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3800" y="4057780"/>
            <a:ext cx="9296400" cy="405652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sz="8000" dirty="0" err="1">
                <a:solidFill>
                  <a:schemeClr val="tx1"/>
                </a:solidFill>
                <a:latin typeface="Arial Black" panose="020B0A04020102020204" pitchFamily="34" charset="0"/>
              </a:rPr>
              <a:t>Aynavaram</a:t>
            </a:r>
            <a:r>
              <a:rPr lang="en-US" sz="8000" dirty="0">
                <a:solidFill>
                  <a:schemeClr val="tx1"/>
                </a:solidFill>
                <a:latin typeface="Arial Black" panose="020B0A04020102020204" pitchFamily="34" charset="0"/>
              </a:rPr>
              <a:t> Trust hospital</a:t>
            </a:r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4A5831BF-B31D-2854-5EB7-2EDE011D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47800" y="1144237"/>
            <a:ext cx="4161932" cy="328065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B81935-863B-90ED-D7B8-2025C2688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868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541FA0-196B-5A05-6F20-01A9DBA83C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CD2D8B-538E-99E3-B9DB-9FA7AEED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AEC7F4-9FDE-8208-79F6-9315FC63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422" y="1104900"/>
            <a:ext cx="6003408" cy="800454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99C99E95-8125-8222-F9C8-351EC066B0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9200" y="48387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519311-B17A-D901-CF0E-ADED4563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49" y="1177556"/>
            <a:ext cx="10672726" cy="8004544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76788A6E-2C64-4068-DCF8-16AE4F8C87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DD30053D-6EA7-7E42-8319-4A66FB1E649B}"/>
              </a:ext>
            </a:extLst>
          </p:cNvPr>
          <p:cNvGrpSpPr/>
          <p:nvPr/>
        </p:nvGrpSpPr>
        <p:grpSpPr>
          <a:xfrm>
            <a:off x="-473177" y="1161092"/>
            <a:ext cx="7350477" cy="1173108"/>
            <a:chOff x="0" y="0"/>
            <a:chExt cx="1935928" cy="30896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D8BFEA8-EE16-EFAC-C5DC-ED4E2FFDBAB0}"/>
                </a:ext>
              </a:extLst>
            </p:cNvPr>
            <p:cNvSpPr/>
            <p:nvPr/>
          </p:nvSpPr>
          <p:spPr>
            <a:xfrm>
              <a:off x="0" y="0"/>
              <a:ext cx="1935928" cy="308967"/>
            </a:xfrm>
            <a:custGeom>
              <a:avLst/>
              <a:gdLst/>
              <a:ahLst/>
              <a:cxnLst/>
              <a:rect l="l" t="t" r="r" b="b"/>
              <a:pathLst>
                <a:path w="1935928" h="308967">
                  <a:moveTo>
                    <a:pt x="0" y="0"/>
                  </a:moveTo>
                  <a:lnTo>
                    <a:pt x="1935928" y="0"/>
                  </a:lnTo>
                  <a:lnTo>
                    <a:pt x="1935928" y="308967"/>
                  </a:lnTo>
                  <a:lnTo>
                    <a:pt x="0" y="308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32A2110F-6D76-EAE3-4CDE-57CE07548356}"/>
                </a:ext>
              </a:extLst>
            </p:cNvPr>
            <p:cNvSpPr txBox="1"/>
            <p:nvPr/>
          </p:nvSpPr>
          <p:spPr>
            <a:xfrm>
              <a:off x="0" y="-38100"/>
              <a:ext cx="1935928" cy="347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7">
            <a:extLst>
              <a:ext uri="{FF2B5EF4-FFF2-40B4-BE49-F238E27FC236}">
                <a16:creationId xmlns:a16="http://schemas.microsoft.com/office/drawing/2014/main" id="{7B06F7F6-6175-05C7-B19E-89E2961B45BE}"/>
              </a:ext>
            </a:extLst>
          </p:cNvPr>
          <p:cNvSpPr txBox="1"/>
          <p:nvPr/>
        </p:nvSpPr>
        <p:spPr>
          <a:xfrm>
            <a:off x="1054927" y="1285049"/>
            <a:ext cx="5710020" cy="7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Equipment Sales!</a:t>
            </a: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2F0B6BF7-EE6C-0E03-1D85-16A712336ED3}"/>
              </a:ext>
            </a:extLst>
          </p:cNvPr>
          <p:cNvGrpSpPr/>
          <p:nvPr/>
        </p:nvGrpSpPr>
        <p:grpSpPr>
          <a:xfrm>
            <a:off x="2419350" y="4305300"/>
            <a:ext cx="4114800" cy="1342934"/>
            <a:chOff x="0" y="0"/>
            <a:chExt cx="425628" cy="353695"/>
          </a:xfrm>
          <a:solidFill>
            <a:schemeClr val="tx1"/>
          </a:solidFill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2FBFD7A5-6166-7E7D-13CD-5A49DBE16298}"/>
                </a:ext>
              </a:extLst>
            </p:cNvPr>
            <p:cNvSpPr/>
            <p:nvPr/>
          </p:nvSpPr>
          <p:spPr>
            <a:xfrm>
              <a:off x="0" y="0"/>
              <a:ext cx="425628" cy="353695"/>
            </a:xfrm>
            <a:custGeom>
              <a:avLst/>
              <a:gdLst/>
              <a:ahLst/>
              <a:cxnLst/>
              <a:rect l="l" t="t" r="r" b="b"/>
              <a:pathLst>
                <a:path w="425628" h="353695">
                  <a:moveTo>
                    <a:pt x="0" y="0"/>
                  </a:moveTo>
                  <a:lnTo>
                    <a:pt x="425628" y="0"/>
                  </a:lnTo>
                  <a:lnTo>
                    <a:pt x="425628" y="353695"/>
                  </a:lnTo>
                  <a:lnTo>
                    <a:pt x="0" y="35369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2D006FA8-7C57-C91A-DEA5-30E991DC4AE7}"/>
                </a:ext>
              </a:extLst>
            </p:cNvPr>
            <p:cNvSpPr txBox="1"/>
            <p:nvPr/>
          </p:nvSpPr>
          <p:spPr>
            <a:xfrm>
              <a:off x="0" y="-38100"/>
              <a:ext cx="425628" cy="39179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3600" dirty="0">
                  <a:solidFill>
                    <a:schemeClr val="bg1"/>
                  </a:solidFill>
                </a:rPr>
                <a:t>OT EQUIPMENT</a:t>
              </a:r>
              <a:endParaRPr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3">
            <a:extLst>
              <a:ext uri="{FF2B5EF4-FFF2-40B4-BE49-F238E27FC236}">
                <a16:creationId xmlns:a16="http://schemas.microsoft.com/office/drawing/2014/main" id="{A32EAEBA-9D4E-D15F-A7DB-9AB4AE66E013}"/>
              </a:ext>
            </a:extLst>
          </p:cNvPr>
          <p:cNvSpPr txBox="1"/>
          <p:nvPr/>
        </p:nvSpPr>
        <p:spPr>
          <a:xfrm>
            <a:off x="7865452" y="4160637"/>
            <a:ext cx="4114800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RADIOLOGY EQUIPMENT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1A3E63-45EC-983D-0FB9-8928E3A5B3CB}"/>
              </a:ext>
            </a:extLst>
          </p:cNvPr>
          <p:cNvSpPr txBox="1"/>
          <p:nvPr/>
        </p:nvSpPr>
        <p:spPr>
          <a:xfrm>
            <a:off x="13487400" y="4160638"/>
            <a:ext cx="4114800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CRITICAL CARE EQUIPMENT</a:t>
            </a:r>
            <a:endParaRPr sz="36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BF2AE1-4B38-DD19-5FDF-627A3AF617E6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4476750" y="5648234"/>
            <a:ext cx="23737" cy="140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87B7C-94B4-DC84-C19C-68D1F0A4A01A}"/>
              </a:ext>
            </a:extLst>
          </p:cNvPr>
          <p:cNvCxnSpPr>
            <a:cxnSpLocks/>
          </p:cNvCxnSpPr>
          <p:nvPr/>
        </p:nvCxnSpPr>
        <p:spPr>
          <a:xfrm>
            <a:off x="9846652" y="5648234"/>
            <a:ext cx="0" cy="140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EDA06F-E038-FD4F-A08E-75C111336BCC}"/>
              </a:ext>
            </a:extLst>
          </p:cNvPr>
          <p:cNvCxnSpPr>
            <a:cxnSpLocks/>
          </p:cNvCxnSpPr>
          <p:nvPr/>
        </p:nvCxnSpPr>
        <p:spPr>
          <a:xfrm>
            <a:off x="1885950" y="6362700"/>
            <a:ext cx="2590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F26C2-307E-143C-5F70-63E8F8CDE388}"/>
              </a:ext>
            </a:extLst>
          </p:cNvPr>
          <p:cNvCxnSpPr/>
          <p:nvPr/>
        </p:nvCxnSpPr>
        <p:spPr>
          <a:xfrm>
            <a:off x="1885950" y="6362700"/>
            <a:ext cx="0" cy="71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11">
            <a:extLst>
              <a:ext uri="{FF2B5EF4-FFF2-40B4-BE49-F238E27FC236}">
                <a16:creationId xmlns:a16="http://schemas.microsoft.com/office/drawing/2014/main" id="{2700030E-28AC-AF58-BF6A-76F9326A1CA9}"/>
              </a:ext>
            </a:extLst>
          </p:cNvPr>
          <p:cNvGrpSpPr/>
          <p:nvPr/>
        </p:nvGrpSpPr>
        <p:grpSpPr>
          <a:xfrm>
            <a:off x="685800" y="7200900"/>
            <a:ext cx="2590797" cy="1342934"/>
            <a:chOff x="0" y="0"/>
            <a:chExt cx="425628" cy="353695"/>
          </a:xfrm>
          <a:solidFill>
            <a:schemeClr val="tx1"/>
          </a:solidFill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0E4D0C5-67C3-D61D-A752-4E45FCFB752A}"/>
                </a:ext>
              </a:extLst>
            </p:cNvPr>
            <p:cNvSpPr/>
            <p:nvPr/>
          </p:nvSpPr>
          <p:spPr>
            <a:xfrm>
              <a:off x="0" y="0"/>
              <a:ext cx="425628" cy="353695"/>
            </a:xfrm>
            <a:custGeom>
              <a:avLst/>
              <a:gdLst/>
              <a:ahLst/>
              <a:cxnLst/>
              <a:rect l="l" t="t" r="r" b="b"/>
              <a:pathLst>
                <a:path w="425628" h="353695">
                  <a:moveTo>
                    <a:pt x="0" y="0"/>
                  </a:moveTo>
                  <a:lnTo>
                    <a:pt x="425628" y="0"/>
                  </a:lnTo>
                  <a:lnTo>
                    <a:pt x="425628" y="353695"/>
                  </a:lnTo>
                  <a:lnTo>
                    <a:pt x="0" y="35369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A07806FD-7500-CC2E-3B02-2910F514B00D}"/>
                </a:ext>
              </a:extLst>
            </p:cNvPr>
            <p:cNvSpPr txBox="1"/>
            <p:nvPr/>
          </p:nvSpPr>
          <p:spPr>
            <a:xfrm>
              <a:off x="0" y="-38100"/>
              <a:ext cx="425628" cy="39179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3600" dirty="0">
                  <a:solidFill>
                    <a:schemeClr val="bg1"/>
                  </a:solidFill>
                </a:rPr>
                <a:t>DIAMOND DELUXE</a:t>
              </a:r>
              <a:endParaRPr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11">
            <a:extLst>
              <a:ext uri="{FF2B5EF4-FFF2-40B4-BE49-F238E27FC236}">
                <a16:creationId xmlns:a16="http://schemas.microsoft.com/office/drawing/2014/main" id="{0FCB8346-D04B-0E64-0FD8-7E09BB687A22}"/>
              </a:ext>
            </a:extLst>
          </p:cNvPr>
          <p:cNvGrpSpPr/>
          <p:nvPr/>
        </p:nvGrpSpPr>
        <p:grpSpPr>
          <a:xfrm>
            <a:off x="3351552" y="7200900"/>
            <a:ext cx="2297869" cy="1342934"/>
            <a:chOff x="0" y="0"/>
            <a:chExt cx="425628" cy="353695"/>
          </a:xfrm>
          <a:solidFill>
            <a:schemeClr val="tx1"/>
          </a:solidFill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FF2DB87-158E-E5B5-EFE0-96448B2E440A}"/>
                </a:ext>
              </a:extLst>
            </p:cNvPr>
            <p:cNvSpPr/>
            <p:nvPr/>
          </p:nvSpPr>
          <p:spPr>
            <a:xfrm>
              <a:off x="0" y="0"/>
              <a:ext cx="425628" cy="353695"/>
            </a:xfrm>
            <a:custGeom>
              <a:avLst/>
              <a:gdLst/>
              <a:ahLst/>
              <a:cxnLst/>
              <a:rect l="l" t="t" r="r" b="b"/>
              <a:pathLst>
                <a:path w="425628" h="353695">
                  <a:moveTo>
                    <a:pt x="0" y="0"/>
                  </a:moveTo>
                  <a:lnTo>
                    <a:pt x="425628" y="0"/>
                  </a:lnTo>
                  <a:lnTo>
                    <a:pt x="425628" y="353695"/>
                  </a:lnTo>
                  <a:lnTo>
                    <a:pt x="0" y="35369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37D931BF-0937-CDB3-BED8-F942CF11A0D6}"/>
                </a:ext>
              </a:extLst>
            </p:cNvPr>
            <p:cNvSpPr txBox="1"/>
            <p:nvPr/>
          </p:nvSpPr>
          <p:spPr>
            <a:xfrm>
              <a:off x="0" y="-38100"/>
              <a:ext cx="425628" cy="39179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3600" dirty="0">
                  <a:solidFill>
                    <a:schemeClr val="bg1"/>
                  </a:solidFill>
                </a:rPr>
                <a:t>HSIL</a:t>
              </a:r>
              <a:endParaRPr sz="3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9F1696-FA8E-4D83-B371-A38E99A6BC9D}"/>
              </a:ext>
            </a:extLst>
          </p:cNvPr>
          <p:cNvCxnSpPr>
            <a:cxnSpLocks/>
          </p:cNvCxnSpPr>
          <p:nvPr/>
        </p:nvCxnSpPr>
        <p:spPr>
          <a:xfrm flipV="1">
            <a:off x="7467599" y="6337056"/>
            <a:ext cx="4665053" cy="73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76DEF0-90AE-B2EC-94C4-706D12A8DEED}"/>
              </a:ext>
            </a:extLst>
          </p:cNvPr>
          <p:cNvCxnSpPr/>
          <p:nvPr/>
        </p:nvCxnSpPr>
        <p:spPr>
          <a:xfrm>
            <a:off x="7467599" y="6341773"/>
            <a:ext cx="0" cy="71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4E324A-DD57-5F6E-DC12-7D39E3B8C915}"/>
              </a:ext>
            </a:extLst>
          </p:cNvPr>
          <p:cNvCxnSpPr/>
          <p:nvPr/>
        </p:nvCxnSpPr>
        <p:spPr>
          <a:xfrm>
            <a:off x="12113602" y="6337056"/>
            <a:ext cx="0" cy="714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13">
            <a:extLst>
              <a:ext uri="{FF2B5EF4-FFF2-40B4-BE49-F238E27FC236}">
                <a16:creationId xmlns:a16="http://schemas.microsoft.com/office/drawing/2014/main" id="{90865812-D276-D959-89E9-9663E93F56B7}"/>
              </a:ext>
            </a:extLst>
          </p:cNvPr>
          <p:cNvSpPr txBox="1"/>
          <p:nvPr/>
        </p:nvSpPr>
        <p:spPr>
          <a:xfrm>
            <a:off x="6172200" y="7128569"/>
            <a:ext cx="2590797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ADONIS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097A391-0DA8-6DC7-FFC6-AE9860EE4627}"/>
              </a:ext>
            </a:extLst>
          </p:cNvPr>
          <p:cNvSpPr txBox="1"/>
          <p:nvPr/>
        </p:nvSpPr>
        <p:spPr>
          <a:xfrm>
            <a:off x="8908988" y="7096216"/>
            <a:ext cx="1875327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HSIL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E27E0596-6F7C-6F15-4A5F-CF513DC65FC4}"/>
              </a:ext>
            </a:extLst>
          </p:cNvPr>
          <p:cNvSpPr txBox="1"/>
          <p:nvPr/>
        </p:nvSpPr>
        <p:spPr>
          <a:xfrm>
            <a:off x="10837253" y="7077166"/>
            <a:ext cx="2590797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PIXXGEN</a:t>
            </a:r>
            <a:endParaRPr sz="36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71F825-98BB-FA2E-AB28-6935D51AD590}"/>
              </a:ext>
            </a:extLst>
          </p:cNvPr>
          <p:cNvCxnSpPr>
            <a:cxnSpLocks/>
          </p:cNvCxnSpPr>
          <p:nvPr/>
        </p:nvCxnSpPr>
        <p:spPr>
          <a:xfrm>
            <a:off x="15544800" y="5610134"/>
            <a:ext cx="23737" cy="140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13">
            <a:extLst>
              <a:ext uri="{FF2B5EF4-FFF2-40B4-BE49-F238E27FC236}">
                <a16:creationId xmlns:a16="http://schemas.microsoft.com/office/drawing/2014/main" id="{295F1B37-2D0F-05D4-1195-72DF46E271D9}"/>
              </a:ext>
            </a:extLst>
          </p:cNvPr>
          <p:cNvSpPr txBox="1"/>
          <p:nvPr/>
        </p:nvSpPr>
        <p:spPr>
          <a:xfrm>
            <a:off x="13768936" y="7077165"/>
            <a:ext cx="3657597" cy="1487595"/>
          </a:xfrm>
          <a:prstGeom prst="rect">
            <a:avLst/>
          </a:prstGeom>
          <a:solidFill>
            <a:schemeClr val="tx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3600" dirty="0">
                <a:solidFill>
                  <a:schemeClr val="bg1"/>
                </a:solidFill>
              </a:rPr>
              <a:t>HSIL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09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34132" y="981075"/>
            <a:ext cx="11996068" cy="83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sz="5600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SOME OF OUR CLIENTS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077" y="3888178"/>
            <a:ext cx="12249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1" name="AutoShape 21"/>
          <p:cNvSpPr/>
          <p:nvPr/>
        </p:nvSpPr>
        <p:spPr>
          <a:xfrm>
            <a:off x="-2217420" y="9842202"/>
            <a:ext cx="86470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026" name="Picture 2" descr="Dr.Mehta's Hospitals">
            <a:extLst>
              <a:ext uri="{FF2B5EF4-FFF2-40B4-BE49-F238E27FC236}">
                <a16:creationId xmlns:a16="http://schemas.microsoft.com/office/drawing/2014/main" id="{7EF8A283-8FFC-07E2-BF65-91D6B018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89" y="22025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F8946D-D9A4-A96E-3E22-35B988EC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89" y="2694887"/>
            <a:ext cx="3248329" cy="14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ttinad Super Speciality Hospital">
            <a:extLst>
              <a:ext uri="{FF2B5EF4-FFF2-40B4-BE49-F238E27FC236}">
                <a16:creationId xmlns:a16="http://schemas.microsoft.com/office/drawing/2014/main" id="{D39ABE2D-3742-1FC9-7C41-ADC337E9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77" y="44697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reme Speciality Hospitals | Best Hospital in Padur">
            <a:extLst>
              <a:ext uri="{FF2B5EF4-FFF2-40B4-BE49-F238E27FC236}">
                <a16:creationId xmlns:a16="http://schemas.microsoft.com/office/drawing/2014/main" id="{9BFD4A12-27A5-8CB5-F3C1-EB685707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93" y="5048810"/>
            <a:ext cx="2571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R Hospitals">
            <a:extLst>
              <a:ext uri="{FF2B5EF4-FFF2-40B4-BE49-F238E27FC236}">
                <a16:creationId xmlns:a16="http://schemas.microsoft.com/office/drawing/2014/main" id="{108FE1B4-845D-DA24-699A-BDBACDBAD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608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yanavaram 24 Hrs Hospital">
            <a:extLst>
              <a:ext uri="{FF2B5EF4-FFF2-40B4-BE49-F238E27FC236}">
                <a16:creationId xmlns:a16="http://schemas.microsoft.com/office/drawing/2014/main" id="{E464C362-A22C-B71A-D717-B9EC4FF7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70" y="687041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LC Hospital">
            <a:extLst>
              <a:ext uri="{FF2B5EF4-FFF2-40B4-BE49-F238E27FC236}">
                <a16:creationId xmlns:a16="http://schemas.microsoft.com/office/drawing/2014/main" id="{0A696891-752B-B3DD-FB65-6762FF52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86" y="23509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Xcellent Care Super Speciality Hospital">
            <a:extLst>
              <a:ext uri="{FF2B5EF4-FFF2-40B4-BE49-F238E27FC236}">
                <a16:creationId xmlns:a16="http://schemas.microsoft.com/office/drawing/2014/main" id="{AA3F9CF7-166A-A062-C597-A683BE387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86" y="43772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dyar PM Hospital &amp; Research Centre">
            <a:extLst>
              <a:ext uri="{FF2B5EF4-FFF2-40B4-BE49-F238E27FC236}">
                <a16:creationId xmlns:a16="http://schemas.microsoft.com/office/drawing/2014/main" id="{597C3E17-E175-31BD-106C-A558E3BD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86" y="68608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ed Super Speciality Hospitals-Tindivanam (@ImedHospitals) / X">
            <a:extLst>
              <a:ext uri="{FF2B5EF4-FFF2-40B4-BE49-F238E27FC236}">
                <a16:creationId xmlns:a16="http://schemas.microsoft.com/office/drawing/2014/main" id="{9F3B16E2-1997-B962-6343-29F3B9AAF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957" y="2427456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ublic Health Centre West Mambalam, Chennai - Contact number, Doctors,  Address | Bajaj Finserv Health">
            <a:extLst>
              <a:ext uri="{FF2B5EF4-FFF2-40B4-BE49-F238E27FC236}">
                <a16:creationId xmlns:a16="http://schemas.microsoft.com/office/drawing/2014/main" id="{78A271DB-2862-78CB-4ABF-2A8D2D56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286" y="7734300"/>
            <a:ext cx="6743700" cy="8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Our Group of Institutions|Sankara Multispeciality Hospital">
            <a:extLst>
              <a:ext uri="{FF2B5EF4-FFF2-40B4-BE49-F238E27FC236}">
                <a16:creationId xmlns:a16="http://schemas.microsoft.com/office/drawing/2014/main" id="{CE6F30CC-0843-E7D9-F906-8611B6FD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496" y="2548025"/>
            <a:ext cx="1478987" cy="16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𝗦𝘄𝗮𝗿𝗮𝗺 𝗦𝗽𝗲𝗰𝗶𝗮𝗹𝗶𝘁𝘆 𝗛𝗼𝘀𝗽𝗶𝘁𝗮𝗹 (@swaramhospital) •  Instagram photos and videos">
            <a:extLst>
              <a:ext uri="{FF2B5EF4-FFF2-40B4-BE49-F238E27FC236}">
                <a16:creationId xmlns:a16="http://schemas.microsoft.com/office/drawing/2014/main" id="{447E52DA-8FF6-D0DE-55AC-602649FB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279" y="44501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xymed Hospital Private Limited, Chennai, India">
            <a:extLst>
              <a:ext uri="{FF2B5EF4-FFF2-40B4-BE49-F238E27FC236}">
                <a16:creationId xmlns:a16="http://schemas.microsoft.com/office/drawing/2014/main" id="{9D02BA5F-AB12-5535-01CC-38032B23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472" y="45705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4">
            <a:extLst>
              <a:ext uri="{FF2B5EF4-FFF2-40B4-BE49-F238E27FC236}">
                <a16:creationId xmlns:a16="http://schemas.microsoft.com/office/drawing/2014/main" id="{98A0E894-F9B1-04FD-D14F-F6F42E54A83D}"/>
              </a:ext>
            </a:extLst>
          </p:cNvPr>
          <p:cNvSpPr/>
          <p:nvPr/>
        </p:nvSpPr>
        <p:spPr>
          <a:xfrm rot="4500000">
            <a:off x="2994724" y="-3480198"/>
            <a:ext cx="17194396" cy="17247396"/>
          </a:xfrm>
          <a:custGeom>
            <a:avLst/>
            <a:gdLst>
              <a:gd name="connsiteX0" fmla="*/ 0 w 8597198"/>
              <a:gd name="connsiteY0" fmla="*/ 5925521 h 8623698"/>
              <a:gd name="connsiteX1" fmla="*/ 1362143 w 8597198"/>
              <a:gd name="connsiteY1" fmla="*/ 841934 h 8623698"/>
              <a:gd name="connsiteX2" fmla="*/ 1709261 w 8597198"/>
              <a:gd name="connsiteY2" fmla="*/ 642140 h 8623698"/>
              <a:gd name="connsiteX3" fmla="*/ 2899857 w 8597198"/>
              <a:gd name="connsiteY3" fmla="*/ 101511 h 8623698"/>
              <a:gd name="connsiteX4" fmla="*/ 3186290 w 8597198"/>
              <a:gd name="connsiteY4" fmla="*/ 0 h 8623698"/>
              <a:gd name="connsiteX5" fmla="*/ 8597198 w 8597198"/>
              <a:gd name="connsiteY5" fmla="*/ 1449849 h 8623698"/>
              <a:gd name="connsiteX6" fmla="*/ 6674971 w 8597198"/>
              <a:gd name="connsiteY6" fmla="*/ 8623698 h 8623698"/>
              <a:gd name="connsiteX7" fmla="*/ 6617118 w 8597198"/>
              <a:gd name="connsiteY7" fmla="*/ 8603213 h 8623698"/>
              <a:gd name="connsiteX8" fmla="*/ 6186824 w 8597198"/>
              <a:gd name="connsiteY8" fmla="*/ 8090123 h 8623698"/>
              <a:gd name="connsiteX9" fmla="*/ 566977 w 8597198"/>
              <a:gd name="connsiteY9" fmla="*/ 6573089 h 8623698"/>
              <a:gd name="connsiteX10" fmla="*/ 45279 w 8597198"/>
              <a:gd name="connsiteY10" fmla="*/ 5986033 h 86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97198" h="8623698">
                <a:moveTo>
                  <a:pt x="0" y="5925521"/>
                </a:moveTo>
                <a:lnTo>
                  <a:pt x="1362143" y="841934"/>
                </a:lnTo>
                <a:lnTo>
                  <a:pt x="1709261" y="642140"/>
                </a:lnTo>
                <a:cubicBezTo>
                  <a:pt x="2082459" y="439847"/>
                  <a:pt x="2482838" y="258993"/>
                  <a:pt x="2899857" y="101511"/>
                </a:cubicBezTo>
                <a:lnTo>
                  <a:pt x="3186290" y="0"/>
                </a:lnTo>
                <a:lnTo>
                  <a:pt x="8597198" y="1449849"/>
                </a:lnTo>
                <a:lnTo>
                  <a:pt x="6674971" y="8623698"/>
                </a:lnTo>
                <a:lnTo>
                  <a:pt x="6617118" y="8603213"/>
                </a:lnTo>
                <a:cubicBezTo>
                  <a:pt x="6436750" y="8525297"/>
                  <a:pt x="6289438" y="8359745"/>
                  <a:pt x="6186824" y="8090123"/>
                </a:cubicBezTo>
                <a:cubicBezTo>
                  <a:pt x="4347602" y="3263244"/>
                  <a:pt x="2464077" y="8480322"/>
                  <a:pt x="566977" y="6573089"/>
                </a:cubicBezTo>
                <a:cubicBezTo>
                  <a:pt x="370033" y="6375031"/>
                  <a:pt x="196572" y="6179265"/>
                  <a:pt x="45279" y="5986033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>
                <a:alpha val="15000"/>
              </a:schemeClr>
            </a:solidFill>
            <a:miter lim="400000"/>
          </a:ln>
        </p:spPr>
        <p:txBody>
          <a:bodyPr wrap="square" lIns="76200" tIns="76200" rIns="76200" bIns="762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5B5A2C6-59DE-6F0B-E646-DD92BF41F4B0}"/>
              </a:ext>
            </a:extLst>
          </p:cNvPr>
          <p:cNvSpPr/>
          <p:nvPr/>
        </p:nvSpPr>
        <p:spPr>
          <a:xfrm rot="4500000">
            <a:off x="3999243" y="586232"/>
            <a:ext cx="12885634" cy="9706672"/>
          </a:xfrm>
          <a:custGeom>
            <a:avLst/>
            <a:gdLst>
              <a:gd name="connsiteX0" fmla="*/ 43306 w 6442817"/>
              <a:gd name="connsiteY0" fmla="*/ 2172469 h 4853336"/>
              <a:gd name="connsiteX1" fmla="*/ 6325746 w 6442817"/>
              <a:gd name="connsiteY1" fmla="*/ 14423 h 4853336"/>
              <a:gd name="connsiteX2" fmla="*/ 6442817 w 6442817"/>
              <a:gd name="connsiteY2" fmla="*/ 21637 h 4853336"/>
              <a:gd name="connsiteX3" fmla="*/ 5148167 w 6442817"/>
              <a:gd name="connsiteY3" fmla="*/ 4853336 h 4853336"/>
              <a:gd name="connsiteX4" fmla="*/ 5109614 w 6442817"/>
              <a:gd name="connsiteY4" fmla="*/ 4802246 h 4853336"/>
              <a:gd name="connsiteX5" fmla="*/ 847857 w 6442817"/>
              <a:gd name="connsiteY5" fmla="*/ 4239347 h 4853336"/>
              <a:gd name="connsiteX6" fmla="*/ 43306 w 6442817"/>
              <a:gd name="connsiteY6" fmla="*/ 2172469 h 485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2817" h="4853336">
                <a:moveTo>
                  <a:pt x="43306" y="2172469"/>
                </a:moveTo>
                <a:cubicBezTo>
                  <a:pt x="445268" y="602494"/>
                  <a:pt x="3571842" y="-112899"/>
                  <a:pt x="6325746" y="14423"/>
                </a:cubicBezTo>
                <a:lnTo>
                  <a:pt x="6442817" y="21637"/>
                </a:lnTo>
                <a:lnTo>
                  <a:pt x="5148167" y="4853336"/>
                </a:lnTo>
                <a:lnTo>
                  <a:pt x="5109614" y="4802246"/>
                </a:lnTo>
                <a:cubicBezTo>
                  <a:pt x="3975002" y="3385551"/>
                  <a:pt x="2040815" y="5545607"/>
                  <a:pt x="847857" y="4239347"/>
                </a:cubicBezTo>
                <a:cubicBezTo>
                  <a:pt x="113873" y="3435615"/>
                  <a:pt x="-103754" y="2746849"/>
                  <a:pt x="43306" y="2172469"/>
                </a:cubicBezTo>
                <a:close/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  <a:miter lim="400000"/>
          </a:ln>
        </p:spPr>
        <p:txBody>
          <a:bodyPr wrap="square" lIns="76200" tIns="76200" rIns="76200" bIns="762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630C8-C471-4AE3-B8D7-095DCE9140B1}"/>
              </a:ext>
            </a:extLst>
          </p:cNvPr>
          <p:cNvGrpSpPr/>
          <p:nvPr/>
        </p:nvGrpSpPr>
        <p:grpSpPr>
          <a:xfrm>
            <a:off x="1699500" y="1069503"/>
            <a:ext cx="4475748" cy="1630562"/>
            <a:chOff x="1724526" y="4246935"/>
            <a:chExt cx="2237874" cy="815281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5DDA7B3D-837F-7894-36DA-456AE57691EE}"/>
                </a:ext>
              </a:extLst>
            </p:cNvPr>
            <p:cNvSpPr txBox="1"/>
            <p:nvPr/>
          </p:nvSpPr>
          <p:spPr>
            <a:xfrm>
              <a:off x="1724526" y="4246935"/>
              <a:ext cx="1055065" cy="292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Source Sans Pro SemiBold" charset="0"/>
                </a:rPr>
                <a:t>Experience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1FAB0D13-FB0B-85E9-6D95-8FF6AD495DDA}"/>
                </a:ext>
              </a:extLst>
            </p:cNvPr>
            <p:cNvSpPr txBox="1"/>
            <p:nvPr/>
          </p:nvSpPr>
          <p:spPr>
            <a:xfrm>
              <a:off x="1724526" y="4812660"/>
              <a:ext cx="2237874" cy="249556"/>
            </a:xfrm>
            <a:prstGeom prst="rect">
              <a:avLst/>
            </a:prstGeom>
            <a:noFill/>
          </p:spPr>
          <p:txBody>
            <a:bodyPr wrap="square" lIns="0" tIns="9360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21Years in the field of Medical Excellence</a:t>
              </a:r>
              <a:endParaRPr lang="en-US" sz="1200" dirty="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DE2180-908A-151C-C3DB-B0461CCEDF59}"/>
                </a:ext>
              </a:extLst>
            </p:cNvPr>
            <p:cNvCxnSpPr/>
            <p:nvPr/>
          </p:nvCxnSpPr>
          <p:spPr>
            <a:xfrm>
              <a:off x="1724526" y="4673624"/>
              <a:ext cx="479619" cy="0"/>
            </a:xfrm>
            <a:prstGeom prst="line">
              <a:avLst/>
            </a:prstGeom>
            <a:ln w="25400">
              <a:gradFill>
                <a:gsLst>
                  <a:gs pos="0">
                    <a:schemeClr val="bg2"/>
                  </a:gs>
                  <a:gs pos="99000">
                    <a:schemeClr val="tx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B209E4-E478-2338-382D-84EF2FAE40BC}"/>
              </a:ext>
            </a:extLst>
          </p:cNvPr>
          <p:cNvGrpSpPr/>
          <p:nvPr/>
        </p:nvGrpSpPr>
        <p:grpSpPr>
          <a:xfrm>
            <a:off x="1699501" y="2999606"/>
            <a:ext cx="4475748" cy="2430782"/>
            <a:chOff x="1724526" y="4246935"/>
            <a:chExt cx="2237874" cy="1215391"/>
          </a:xfrm>
        </p:grpSpPr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37EA39D9-F097-B62F-1356-051D1B4C20E5}"/>
                </a:ext>
              </a:extLst>
            </p:cNvPr>
            <p:cNvSpPr txBox="1"/>
            <p:nvPr/>
          </p:nvSpPr>
          <p:spPr>
            <a:xfrm>
              <a:off x="1724526" y="4246935"/>
              <a:ext cx="1867499" cy="292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Source Sans Pro SemiBold" charset="0"/>
                </a:rPr>
                <a:t>Own Manufacturing</a:t>
              </a:r>
            </a:p>
          </p:txBody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71105940-3DC7-A399-789D-03E64DC01D86}"/>
                </a:ext>
              </a:extLst>
            </p:cNvPr>
            <p:cNvSpPr txBox="1"/>
            <p:nvPr/>
          </p:nvSpPr>
          <p:spPr>
            <a:xfrm>
              <a:off x="1724526" y="4812660"/>
              <a:ext cx="2237874" cy="649666"/>
            </a:xfrm>
            <a:prstGeom prst="rect">
              <a:avLst/>
            </a:prstGeom>
            <a:noFill/>
          </p:spPr>
          <p:txBody>
            <a:bodyPr wrap="square" lIns="0" tIns="9360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We manufacture AHU, Laminar flow, and Panels, ensuring the highest quality at the right price.</a:t>
              </a:r>
              <a:endParaRPr lang="en-US" sz="1200" dirty="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328032-BBB1-5526-00D1-96573ECDED48}"/>
                </a:ext>
              </a:extLst>
            </p:cNvPr>
            <p:cNvCxnSpPr/>
            <p:nvPr/>
          </p:nvCxnSpPr>
          <p:spPr>
            <a:xfrm>
              <a:off x="1724526" y="4673624"/>
              <a:ext cx="479619" cy="0"/>
            </a:xfrm>
            <a:prstGeom prst="line">
              <a:avLst/>
            </a:prstGeom>
            <a:ln w="25400">
              <a:gradFill>
                <a:gsLst>
                  <a:gs pos="0">
                    <a:schemeClr val="bg2"/>
                  </a:gs>
                  <a:gs pos="99000">
                    <a:schemeClr val="tx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9CC665-D565-ABDD-03B5-8AC0016E5985}"/>
              </a:ext>
            </a:extLst>
          </p:cNvPr>
          <p:cNvGrpSpPr/>
          <p:nvPr/>
        </p:nvGrpSpPr>
        <p:grpSpPr>
          <a:xfrm>
            <a:off x="1707055" y="5894938"/>
            <a:ext cx="4475748" cy="2438156"/>
            <a:chOff x="1724526" y="4246935"/>
            <a:chExt cx="2237874" cy="1219078"/>
          </a:xfrm>
        </p:grpSpPr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AD9A30EC-52EF-B4BD-7992-68C47442CCC9}"/>
                </a:ext>
              </a:extLst>
            </p:cNvPr>
            <p:cNvSpPr txBox="1"/>
            <p:nvPr/>
          </p:nvSpPr>
          <p:spPr>
            <a:xfrm>
              <a:off x="1724526" y="4246935"/>
              <a:ext cx="2049440" cy="292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Source Sans Pro SemiBold" charset="0"/>
                </a:rPr>
                <a:t>Planning and Support</a:t>
              </a:r>
            </a:p>
          </p:txBody>
        </p:sp>
        <p:sp>
          <p:nvSpPr>
            <p:cNvPr id="31" name="TextBox 24">
              <a:extLst>
                <a:ext uri="{FF2B5EF4-FFF2-40B4-BE49-F238E27FC236}">
                  <a16:creationId xmlns:a16="http://schemas.microsoft.com/office/drawing/2014/main" id="{A5C20FD6-D8D3-CC36-C683-EA87C3EF3C65}"/>
                </a:ext>
              </a:extLst>
            </p:cNvPr>
            <p:cNvSpPr txBox="1"/>
            <p:nvPr/>
          </p:nvSpPr>
          <p:spPr>
            <a:xfrm>
              <a:off x="1724526" y="4812660"/>
              <a:ext cx="2237874" cy="653353"/>
            </a:xfrm>
            <a:prstGeom prst="rect">
              <a:avLst/>
            </a:prstGeom>
            <a:noFill/>
          </p:spPr>
          <p:txBody>
            <a:bodyPr wrap="square" lIns="0" tIns="9360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sz="2000" dirty="0"/>
                <a:t>Well-organized, timely, and planned working manner as committed. We provide long-term post-installation service support.</a:t>
              </a:r>
              <a:endParaRPr lang="en-US" sz="1200" dirty="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CD3E80-27B1-47F9-F3A3-48A2CFD1B341}"/>
                </a:ext>
              </a:extLst>
            </p:cNvPr>
            <p:cNvCxnSpPr/>
            <p:nvPr/>
          </p:nvCxnSpPr>
          <p:spPr>
            <a:xfrm>
              <a:off x="1724526" y="4673624"/>
              <a:ext cx="479619" cy="0"/>
            </a:xfrm>
            <a:prstGeom prst="line">
              <a:avLst/>
            </a:prstGeom>
            <a:ln w="25400">
              <a:gradFill>
                <a:gsLst>
                  <a:gs pos="0">
                    <a:schemeClr val="bg2"/>
                  </a:gs>
                  <a:gs pos="99000">
                    <a:schemeClr val="tx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tall building&#10;&#10;Description automatically generated">
            <a:extLst>
              <a:ext uri="{FF2B5EF4-FFF2-40B4-BE49-F238E27FC236}">
                <a16:creationId xmlns:a16="http://schemas.microsoft.com/office/drawing/2014/main" id="{B6A1EA7D-48C9-4927-8971-720A0FFB6D06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9607"/>
          <a:stretch>
            <a:fillRect/>
          </a:stretch>
        </p:blipFill>
        <p:spPr>
          <a:xfrm>
            <a:off x="7987832" y="-2054524"/>
            <a:ext cx="12509968" cy="13716000"/>
          </a:xfrm>
          <a:custGeom>
            <a:avLst/>
            <a:gdLst>
              <a:gd name="connsiteX0" fmla="*/ 1716897 w 6254984"/>
              <a:gd name="connsiteY0" fmla="*/ 0 h 6858000"/>
              <a:gd name="connsiteX1" fmla="*/ 5640804 w 6254984"/>
              <a:gd name="connsiteY1" fmla="*/ 0 h 6858000"/>
              <a:gd name="connsiteX2" fmla="*/ 5654658 w 6254984"/>
              <a:gd name="connsiteY2" fmla="*/ 75071 h 6858000"/>
              <a:gd name="connsiteX3" fmla="*/ 5651315 w 6254984"/>
              <a:gd name="connsiteY3" fmla="*/ 2519060 h 6858000"/>
              <a:gd name="connsiteX4" fmla="*/ 6217670 w 6254984"/>
              <a:gd name="connsiteY4" fmla="*/ 4656366 h 6858000"/>
              <a:gd name="connsiteX5" fmla="*/ 6254984 w 6254984"/>
              <a:gd name="connsiteY5" fmla="*/ 4758163 h 6858000"/>
              <a:gd name="connsiteX6" fmla="*/ 6254984 w 6254984"/>
              <a:gd name="connsiteY6" fmla="*/ 6858000 h 6858000"/>
              <a:gd name="connsiteX7" fmla="*/ 870120 w 6254984"/>
              <a:gd name="connsiteY7" fmla="*/ 6858000 h 6858000"/>
              <a:gd name="connsiteX8" fmla="*/ 901255 w 6254984"/>
              <a:gd name="connsiteY8" fmla="*/ 6757768 h 6858000"/>
              <a:gd name="connsiteX9" fmla="*/ 314499 w 6254984"/>
              <a:gd name="connsiteY9" fmla="*/ 3347224 h 6858000"/>
              <a:gd name="connsiteX10" fmla="*/ 1651199 w 6254984"/>
              <a:gd name="connsiteY10" fmla="*/ 401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54984" h="6858000">
                <a:moveTo>
                  <a:pt x="1716897" y="0"/>
                </a:moveTo>
                <a:lnTo>
                  <a:pt x="5640804" y="0"/>
                </a:lnTo>
                <a:lnTo>
                  <a:pt x="5654658" y="75071"/>
                </a:lnTo>
                <a:cubicBezTo>
                  <a:pt x="5761424" y="742863"/>
                  <a:pt x="5684580" y="1630962"/>
                  <a:pt x="5651315" y="2519060"/>
                </a:cubicBezTo>
                <a:cubicBezTo>
                  <a:pt x="5622962" y="3280086"/>
                  <a:pt x="5954681" y="3978096"/>
                  <a:pt x="6217670" y="4656366"/>
                </a:cubicBezTo>
                <a:lnTo>
                  <a:pt x="6254984" y="4758163"/>
                </a:lnTo>
                <a:lnTo>
                  <a:pt x="6254984" y="6858000"/>
                </a:lnTo>
                <a:lnTo>
                  <a:pt x="870120" y="6858000"/>
                </a:lnTo>
                <a:lnTo>
                  <a:pt x="901255" y="6757768"/>
                </a:lnTo>
                <a:cubicBezTo>
                  <a:pt x="1165699" y="5739293"/>
                  <a:pt x="1018025" y="4382764"/>
                  <a:pt x="314499" y="3347224"/>
                </a:cubicBezTo>
                <a:cubicBezTo>
                  <a:pt x="-459088" y="2208130"/>
                  <a:pt x="273305" y="949705"/>
                  <a:pt x="1651199" y="40153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41" name="Title 4">
            <a:extLst>
              <a:ext uri="{FF2B5EF4-FFF2-40B4-BE49-F238E27FC236}">
                <a16:creationId xmlns:a16="http://schemas.microsoft.com/office/drawing/2014/main" id="{F2E12662-3C36-F07C-A353-F8A776C79DD1}"/>
              </a:ext>
            </a:extLst>
          </p:cNvPr>
          <p:cNvSpPr txBox="1">
            <a:spLocks/>
          </p:cNvSpPr>
          <p:nvPr/>
        </p:nvSpPr>
        <p:spPr>
          <a:xfrm>
            <a:off x="4275382" y="921170"/>
            <a:ext cx="15392400" cy="11373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500" b="1" i="0" u="none" strike="noStrike" cap="none">
                <a:solidFill>
                  <a:schemeClr val="bg1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7000" dirty="0"/>
              <a:t>Why Choose Us?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78DC5-43B1-0933-1307-7104C6578BE9}"/>
              </a:ext>
            </a:extLst>
          </p:cNvPr>
          <p:cNvGrpSpPr/>
          <p:nvPr/>
        </p:nvGrpSpPr>
        <p:grpSpPr>
          <a:xfrm rot="1035261" flipH="1">
            <a:off x="-1461784" y="8991701"/>
            <a:ext cx="5819164" cy="1602446"/>
            <a:chOff x="6832494" y="4318170"/>
            <a:chExt cx="3226439" cy="888477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023256A-B86F-B7AD-A96D-91EDFFE7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832494" y="4318170"/>
              <a:ext cx="2724236" cy="815572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38A62B8-79C9-3D7F-9EFE-226078B8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6125343-E826-47A2-D69E-0A4555CD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8221" y="0"/>
            <a:ext cx="7881079" cy="8575698"/>
            <a:chOff x="0" y="0"/>
            <a:chExt cx="10508106" cy="1143426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19366" r="19366"/>
            <a:stretch>
              <a:fillRect/>
            </a:stretch>
          </p:blipFill>
          <p:spPr>
            <a:xfrm>
              <a:off x="0" y="0"/>
              <a:ext cx="10508106" cy="1143426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364413"/>
            <a:ext cx="6125985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0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CONTACT US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603455"/>
            <a:ext cx="326219" cy="447642"/>
          </a:xfrm>
          <a:custGeom>
            <a:avLst/>
            <a:gdLst/>
            <a:ahLst/>
            <a:cxnLst/>
            <a:rect l="l" t="t" r="r" b="b"/>
            <a:pathLst>
              <a:path w="326219" h="447642">
                <a:moveTo>
                  <a:pt x="0" y="0"/>
                </a:moveTo>
                <a:lnTo>
                  <a:pt x="326219" y="0"/>
                </a:lnTo>
                <a:lnTo>
                  <a:pt x="326219" y="447643"/>
                </a:lnTo>
                <a:lnTo>
                  <a:pt x="0" y="44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516150" y="5610106"/>
            <a:ext cx="6696194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Phone : +91 97907 59552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6390072"/>
            <a:ext cx="392372" cy="392372"/>
          </a:xfrm>
          <a:custGeom>
            <a:avLst/>
            <a:gdLst/>
            <a:ahLst/>
            <a:cxnLst/>
            <a:rect l="l" t="t" r="r" b="b"/>
            <a:pathLst>
              <a:path w="392372" h="392372">
                <a:moveTo>
                  <a:pt x="0" y="0"/>
                </a:moveTo>
                <a:lnTo>
                  <a:pt x="392372" y="0"/>
                </a:lnTo>
                <a:lnTo>
                  <a:pt x="392372" y="392372"/>
                </a:lnTo>
                <a:lnTo>
                  <a:pt x="0" y="392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516150" y="6369088"/>
            <a:ext cx="6696194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Website : www.emedbss.com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7125344"/>
            <a:ext cx="392372" cy="392372"/>
          </a:xfrm>
          <a:custGeom>
            <a:avLst/>
            <a:gdLst/>
            <a:ahLst/>
            <a:cxnLst/>
            <a:rect l="l" t="t" r="r" b="b"/>
            <a:pathLst>
              <a:path w="392372" h="392372">
                <a:moveTo>
                  <a:pt x="0" y="0"/>
                </a:moveTo>
                <a:lnTo>
                  <a:pt x="392372" y="0"/>
                </a:lnTo>
                <a:lnTo>
                  <a:pt x="392372" y="392372"/>
                </a:lnTo>
                <a:lnTo>
                  <a:pt x="0" y="39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516150" y="7104360"/>
            <a:ext cx="6696194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Email : emedbss@gmail.com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7856690"/>
            <a:ext cx="392372" cy="392372"/>
          </a:xfrm>
          <a:custGeom>
            <a:avLst/>
            <a:gdLst/>
            <a:ahLst/>
            <a:cxnLst/>
            <a:rect l="l" t="t" r="r" b="b"/>
            <a:pathLst>
              <a:path w="392372" h="392372">
                <a:moveTo>
                  <a:pt x="0" y="0"/>
                </a:moveTo>
                <a:lnTo>
                  <a:pt x="392372" y="0"/>
                </a:lnTo>
                <a:lnTo>
                  <a:pt x="392372" y="392372"/>
                </a:lnTo>
                <a:lnTo>
                  <a:pt x="0" y="392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516150" y="7835706"/>
            <a:ext cx="7528880" cy="4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 : 100C VOC Str, </a:t>
            </a:r>
            <a:r>
              <a:rPr lang="en-US" sz="2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Injambakkam</a:t>
            </a:r>
            <a:r>
              <a:rPr lang="en-US" sz="2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Chennai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198866"/>
            <a:ext cx="463277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look forward to working with you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2652371"/>
            <a:ext cx="2736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6616" y="2501647"/>
            <a:ext cx="12894768" cy="222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27103" y="7459417"/>
            <a:ext cx="1163379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39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WWW.EMEDBSS.COM</a:t>
            </a:r>
          </a:p>
        </p:txBody>
      </p:sp>
      <p:sp>
        <p:nvSpPr>
          <p:cNvPr id="5" name="AutoShape 5"/>
          <p:cNvSpPr/>
          <p:nvPr/>
        </p:nvSpPr>
        <p:spPr>
          <a:xfrm>
            <a:off x="7775502" y="4952216"/>
            <a:ext cx="27369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993952" y="9258300"/>
            <a:ext cx="10294048" cy="678107"/>
            <a:chOff x="0" y="0"/>
            <a:chExt cx="2711190" cy="1785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11190" cy="178596"/>
            </a:xfrm>
            <a:custGeom>
              <a:avLst/>
              <a:gdLst/>
              <a:ahLst/>
              <a:cxnLst/>
              <a:rect l="l" t="t" r="r" b="b"/>
              <a:pathLst>
                <a:path w="2711190" h="178596">
                  <a:moveTo>
                    <a:pt x="0" y="0"/>
                  </a:moveTo>
                  <a:lnTo>
                    <a:pt x="2711190" y="0"/>
                  </a:lnTo>
                  <a:lnTo>
                    <a:pt x="2711190" y="178596"/>
                  </a:lnTo>
                  <a:lnTo>
                    <a:pt x="0" y="178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11190" cy="21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365510"/>
            <a:ext cx="10294048" cy="678107"/>
            <a:chOff x="0" y="0"/>
            <a:chExt cx="2711190" cy="1785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11190" cy="178596"/>
            </a:xfrm>
            <a:custGeom>
              <a:avLst/>
              <a:gdLst/>
              <a:ahLst/>
              <a:cxnLst/>
              <a:rect l="l" t="t" r="r" b="b"/>
              <a:pathLst>
                <a:path w="2711190" h="178596">
                  <a:moveTo>
                    <a:pt x="0" y="0"/>
                  </a:moveTo>
                  <a:lnTo>
                    <a:pt x="2711190" y="0"/>
                  </a:lnTo>
                  <a:lnTo>
                    <a:pt x="2711190" y="178596"/>
                  </a:lnTo>
                  <a:lnTo>
                    <a:pt x="0" y="178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11190" cy="21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286411" y="5058623"/>
            <a:ext cx="5506360" cy="4950394"/>
            <a:chOff x="0" y="0"/>
            <a:chExt cx="1450235" cy="1303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235" cy="1303808"/>
            </a:xfrm>
            <a:custGeom>
              <a:avLst/>
              <a:gdLst/>
              <a:ahLst/>
              <a:cxnLst/>
              <a:rect l="l" t="t" r="r" b="b"/>
              <a:pathLst>
                <a:path w="1450235" h="1303808">
                  <a:moveTo>
                    <a:pt x="0" y="0"/>
                  </a:moveTo>
                  <a:lnTo>
                    <a:pt x="1450235" y="0"/>
                  </a:lnTo>
                  <a:lnTo>
                    <a:pt x="1450235" y="1303808"/>
                  </a:lnTo>
                  <a:lnTo>
                    <a:pt x="0" y="1303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0235" cy="1341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850068" y="293102"/>
            <a:ext cx="5627314" cy="4738726"/>
            <a:chOff x="0" y="0"/>
            <a:chExt cx="1482091" cy="12480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2091" cy="1248059"/>
            </a:xfrm>
            <a:custGeom>
              <a:avLst/>
              <a:gdLst/>
              <a:ahLst/>
              <a:cxnLst/>
              <a:rect l="l" t="t" r="r" b="b"/>
              <a:pathLst>
                <a:path w="1482091" h="1248059">
                  <a:moveTo>
                    <a:pt x="0" y="0"/>
                  </a:moveTo>
                  <a:lnTo>
                    <a:pt x="1482091" y="0"/>
                  </a:lnTo>
                  <a:lnTo>
                    <a:pt x="1482091" y="1248059"/>
                  </a:lnTo>
                  <a:lnTo>
                    <a:pt x="0" y="1248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82091" cy="128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4362" y="5143500"/>
            <a:ext cx="4496819" cy="5143500"/>
            <a:chOff x="0" y="0"/>
            <a:chExt cx="5995758" cy="6858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848" r="20848"/>
            <a:stretch>
              <a:fillRect/>
            </a:stretch>
          </p:blipFill>
          <p:spPr>
            <a:xfrm>
              <a:off x="0" y="0"/>
              <a:ext cx="5995758" cy="6858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791181" y="0"/>
            <a:ext cx="4496819" cy="5143500"/>
            <a:chOff x="0" y="0"/>
            <a:chExt cx="5995758" cy="6858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7107" b="7107"/>
            <a:stretch>
              <a:fillRect/>
            </a:stretch>
          </p:blipFill>
          <p:spPr>
            <a:xfrm>
              <a:off x="0" y="0"/>
              <a:ext cx="5995758" cy="6858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28700" y="1029949"/>
            <a:ext cx="7733424" cy="17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55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WELCOME TO OUR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641725"/>
            <a:ext cx="6245161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We, EMED BIOMEDICALS, are a medical equipment service provider with </a:t>
            </a:r>
            <a:r>
              <a:rPr lang="en-US" sz="1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 years of experience</a:t>
            </a: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the healthcare industry, giving us the expertise to support any kind of medical equipment requirement.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694584"/>
            <a:ext cx="4785420" cy="365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key areas of focus include: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1) Project Handling.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2) Medical Gas Pipeline Systems.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3) Modular Operation Theatres.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4) Clean Rooms.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5) Equipment Planning &amp; Procurement.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6) Biomedical Consultation.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7) Equipment Sales.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8) Equipment AMC and CMC.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9) Equipment Service and Repair.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10) Biomedical Accessories Supply.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36505"/>
            <a:ext cx="9302340" cy="1569661"/>
            <a:chOff x="0" y="0"/>
            <a:chExt cx="2449999" cy="413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9999" cy="413409"/>
            </a:xfrm>
            <a:custGeom>
              <a:avLst/>
              <a:gdLst/>
              <a:ahLst/>
              <a:cxnLst/>
              <a:rect l="l" t="t" r="r" b="b"/>
              <a:pathLst>
                <a:path w="2449999" h="413409">
                  <a:moveTo>
                    <a:pt x="0" y="0"/>
                  </a:moveTo>
                  <a:lnTo>
                    <a:pt x="2449999" y="0"/>
                  </a:lnTo>
                  <a:lnTo>
                    <a:pt x="2449999" y="413409"/>
                  </a:lnTo>
                  <a:lnTo>
                    <a:pt x="0" y="413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9999" cy="451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09399"/>
            <a:ext cx="8273640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63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 &amp; MISSION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606166"/>
            <a:ext cx="5451088" cy="7680834"/>
            <a:chOff x="0" y="0"/>
            <a:chExt cx="7268118" cy="1024111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3325" b="3325"/>
            <a:stretch>
              <a:fillRect/>
            </a:stretch>
          </p:blipFill>
          <p:spPr>
            <a:xfrm>
              <a:off x="0" y="0"/>
              <a:ext cx="7268118" cy="1024111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6806655" y="2928298"/>
            <a:ext cx="3836554" cy="105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  <a:spcBef>
                <a:spcPct val="0"/>
              </a:spcBef>
            </a:pPr>
            <a:r>
              <a:rPr lang="en-US" sz="6199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04746" y="3184522"/>
            <a:ext cx="636407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Bridge healthcare and technology with expert solutions.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04746" y="6544974"/>
            <a:ext cx="635455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806655" y="6405123"/>
            <a:ext cx="3836554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</a:p>
        </p:txBody>
      </p:sp>
      <p:sp>
        <p:nvSpPr>
          <p:cNvPr id="12" name="AutoShape 12"/>
          <p:cNvSpPr/>
          <p:nvPr/>
        </p:nvSpPr>
        <p:spPr>
          <a:xfrm rot="-10800000">
            <a:off x="6806655" y="4097481"/>
            <a:ext cx="10775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flipH="1">
            <a:off x="6806655" y="7595899"/>
            <a:ext cx="10775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904746" y="6846599"/>
            <a:ext cx="6354554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provide our Customer Prompt and Best Support as and when required to minimize the Breakdowns &amp; Downtime, to educate, to develop, to keep the Customer, Problem free.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5" y="0"/>
            <a:ext cx="18288000" cy="4913482"/>
            <a:chOff x="0" y="0"/>
            <a:chExt cx="24384000" cy="65513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 t="22939" b="50193"/>
            <a:stretch>
              <a:fillRect/>
            </a:stretch>
          </p:blipFill>
          <p:spPr>
            <a:xfrm>
              <a:off x="0" y="0"/>
              <a:ext cx="24384000" cy="655130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2695931"/>
            <a:ext cx="3599697" cy="2217551"/>
            <a:chOff x="0" y="0"/>
            <a:chExt cx="948068" cy="584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068" cy="584046"/>
            </a:xfrm>
            <a:custGeom>
              <a:avLst/>
              <a:gdLst/>
              <a:ahLst/>
              <a:cxnLst/>
              <a:rect l="l" t="t" r="r" b="b"/>
              <a:pathLst>
                <a:path w="948068" h="584046">
                  <a:moveTo>
                    <a:pt x="0" y="0"/>
                  </a:moveTo>
                  <a:lnTo>
                    <a:pt x="948068" y="0"/>
                  </a:lnTo>
                  <a:lnTo>
                    <a:pt x="948068" y="584046"/>
                  </a:lnTo>
                  <a:lnTo>
                    <a:pt x="0" y="584046"/>
                  </a:ln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48068" cy="62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44152" y="2695931"/>
            <a:ext cx="3599697" cy="2217551"/>
            <a:chOff x="0" y="0"/>
            <a:chExt cx="948068" cy="5840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8068" cy="584046"/>
            </a:xfrm>
            <a:custGeom>
              <a:avLst/>
              <a:gdLst/>
              <a:ahLst/>
              <a:cxnLst/>
              <a:rect l="l" t="t" r="r" b="b"/>
              <a:pathLst>
                <a:path w="948068" h="584046">
                  <a:moveTo>
                    <a:pt x="0" y="0"/>
                  </a:moveTo>
                  <a:lnTo>
                    <a:pt x="948068" y="0"/>
                  </a:lnTo>
                  <a:lnTo>
                    <a:pt x="948068" y="584046"/>
                  </a:lnTo>
                  <a:lnTo>
                    <a:pt x="0" y="584046"/>
                  </a:ln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8068" cy="62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659603" y="2695931"/>
            <a:ext cx="3599697" cy="2217551"/>
            <a:chOff x="0" y="0"/>
            <a:chExt cx="948068" cy="5840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8068" cy="584046"/>
            </a:xfrm>
            <a:custGeom>
              <a:avLst/>
              <a:gdLst/>
              <a:ahLst/>
              <a:cxnLst/>
              <a:rect l="l" t="t" r="r" b="b"/>
              <a:pathLst>
                <a:path w="948068" h="584046">
                  <a:moveTo>
                    <a:pt x="0" y="0"/>
                  </a:moveTo>
                  <a:lnTo>
                    <a:pt x="948068" y="0"/>
                  </a:lnTo>
                  <a:lnTo>
                    <a:pt x="948068" y="584046"/>
                  </a:lnTo>
                  <a:lnTo>
                    <a:pt x="0" y="584046"/>
                  </a:ln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48068" cy="62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44319" y="2620070"/>
            <a:ext cx="968458" cy="136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59771" y="2620070"/>
            <a:ext cx="968458" cy="136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75222" y="2620070"/>
            <a:ext cx="968458" cy="136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9830" y="5330904"/>
            <a:ext cx="3599697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b="1" dirty="0" err="1">
                <a:latin typeface="Sora SemiBold" panose="020B0604020202020204" charset="0"/>
                <a:cs typeface="Sora SemiBold" panose="020B0604020202020204" charset="0"/>
              </a:rPr>
              <a:t>Arunavisalakshi</a:t>
            </a:r>
            <a:r>
              <a:rPr lang="en-US" sz="2800" b="1" dirty="0">
                <a:latin typeface="Sora SemiBold" panose="020B0604020202020204" charset="0"/>
                <a:cs typeface="Sora SemiBold" panose="020B0604020202020204" charset="0"/>
              </a:rPr>
              <a:t> eye care Hospital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59603" y="5330904"/>
            <a:ext cx="361689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800" b="1" dirty="0" err="1">
                <a:latin typeface="Sora SemiBold" panose="020B0604020202020204" charset="0"/>
                <a:cs typeface="Sora SemiBold" panose="020B0604020202020204" charset="0"/>
              </a:rPr>
              <a:t>Santhoshi</a:t>
            </a:r>
            <a:r>
              <a:rPr lang="en-US" sz="2800" b="1" dirty="0">
                <a:latin typeface="Sora SemiBold" panose="020B0604020202020204" charset="0"/>
                <a:cs typeface="Sora SemiBold" panose="020B0604020202020204" charset="0"/>
              </a:rPr>
              <a:t> Hospital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2412518" y="4092845"/>
            <a:ext cx="8320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8727969" y="4092845"/>
            <a:ext cx="8320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>
            <a:off x="15043421" y="4092845"/>
            <a:ext cx="8320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>
            <a:off x="-68198" y="9852626"/>
            <a:ext cx="87279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Google Shape;91;p3">
            <a:extLst>
              <a:ext uri="{FF2B5EF4-FFF2-40B4-BE49-F238E27FC236}">
                <a16:creationId xmlns:a16="http://schemas.microsoft.com/office/drawing/2014/main" id="{0FE58D35-10D5-3250-FB00-9F246410D323}"/>
              </a:ext>
            </a:extLst>
          </p:cNvPr>
          <p:cNvSpPr txBox="1">
            <a:spLocks/>
          </p:cNvSpPr>
          <p:nvPr/>
        </p:nvSpPr>
        <p:spPr>
          <a:xfrm>
            <a:off x="5711930" y="434373"/>
            <a:ext cx="7696200" cy="525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 b="1" i="0" u="none" strike="noStrike" cap="none">
                <a:solidFill>
                  <a:schemeClr val="bg2"/>
                </a:solidFill>
                <a:latin typeface="Sora SemiBold" pitchFamily="2" charset="0"/>
                <a:ea typeface="Sora SemiBold" panose="020B0604020202020204" charset="0"/>
                <a:cs typeface="Sora SemiBold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Our Ongoing Projects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E2AA87C8-2249-F93A-5F96-8014C3A5A3C0}"/>
              </a:ext>
            </a:extLst>
          </p:cNvPr>
          <p:cNvSpPr txBox="1"/>
          <p:nvPr/>
        </p:nvSpPr>
        <p:spPr>
          <a:xfrm>
            <a:off x="7310977" y="5330903"/>
            <a:ext cx="361689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800" b="1" dirty="0" err="1">
                <a:latin typeface="Sora SemiBold" panose="020B0604020202020204" charset="0"/>
                <a:cs typeface="Sora SemiBold" panose="020B0604020202020204" charset="0"/>
              </a:rPr>
              <a:t>Uthiramerur</a:t>
            </a:r>
            <a:r>
              <a:rPr lang="en-US" sz="2800" b="1" dirty="0">
                <a:latin typeface="Sora SemiBold" panose="020B0604020202020204" charset="0"/>
                <a:cs typeface="Sora SemiBold" panose="020B0604020202020204" charset="0"/>
              </a:rPr>
              <a:t> Government Hospital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92;p3">
            <a:extLst>
              <a:ext uri="{FF2B5EF4-FFF2-40B4-BE49-F238E27FC236}">
                <a16:creationId xmlns:a16="http://schemas.microsoft.com/office/drawing/2014/main" id="{E3C63E1F-980B-BA7F-AE06-E4AEE73FCD61}"/>
              </a:ext>
            </a:extLst>
          </p:cNvPr>
          <p:cNvSpPr txBox="1">
            <a:spLocks/>
          </p:cNvSpPr>
          <p:nvPr/>
        </p:nvSpPr>
        <p:spPr>
          <a:xfrm>
            <a:off x="1053955" y="6625880"/>
            <a:ext cx="3441845" cy="6403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tx1"/>
                </a:solidFill>
              </a:rPr>
              <a:t>Puzhal</a:t>
            </a:r>
            <a:r>
              <a:rPr lang="en-US" sz="2000" dirty="0">
                <a:solidFill>
                  <a:schemeClr val="tx1"/>
                </a:solidFill>
              </a:rPr>
              <a:t>, Chennai</a:t>
            </a:r>
          </a:p>
        </p:txBody>
      </p:sp>
      <p:sp>
        <p:nvSpPr>
          <p:cNvPr id="30" name="Google Shape;92;p3">
            <a:extLst>
              <a:ext uri="{FF2B5EF4-FFF2-40B4-BE49-F238E27FC236}">
                <a16:creationId xmlns:a16="http://schemas.microsoft.com/office/drawing/2014/main" id="{B636DB75-0046-6A03-DE3A-5C8A4CA79C3C}"/>
              </a:ext>
            </a:extLst>
          </p:cNvPr>
          <p:cNvSpPr txBox="1">
            <a:spLocks/>
          </p:cNvSpPr>
          <p:nvPr/>
        </p:nvSpPr>
        <p:spPr>
          <a:xfrm>
            <a:off x="7391400" y="6625880"/>
            <a:ext cx="3441845" cy="6403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tx1"/>
                </a:solidFill>
              </a:rPr>
              <a:t>Uthiramerur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Google Shape;92;p3">
            <a:extLst>
              <a:ext uri="{FF2B5EF4-FFF2-40B4-BE49-F238E27FC236}">
                <a16:creationId xmlns:a16="http://schemas.microsoft.com/office/drawing/2014/main" id="{FDC667CD-80CB-42C6-59C9-A7146BFEAC93}"/>
              </a:ext>
            </a:extLst>
          </p:cNvPr>
          <p:cNvSpPr txBox="1">
            <a:spLocks/>
          </p:cNvSpPr>
          <p:nvPr/>
        </p:nvSpPr>
        <p:spPr>
          <a:xfrm>
            <a:off x="13792200" y="6623631"/>
            <a:ext cx="3441845" cy="6403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tx1"/>
                </a:solidFill>
              </a:rPr>
              <a:t>Mannivakkam</a:t>
            </a:r>
            <a:r>
              <a:rPr lang="en-US" sz="2000" dirty="0">
                <a:solidFill>
                  <a:schemeClr val="tx1"/>
                </a:solidFill>
              </a:rPr>
              <a:t>, Chennai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1447800" y="1104901"/>
            <a:ext cx="15392400" cy="1051670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lvl="0"/>
            <a:r>
              <a:rPr lang="en-US" sz="6600" noProof="0" dirty="0">
                <a:solidFill>
                  <a:schemeClr val="tx1"/>
                </a:solidFill>
              </a:rPr>
              <a:t>Our Recent Projects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3547556" y="4593105"/>
            <a:ext cx="5100484" cy="1051670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lvl="0"/>
            <a:r>
              <a:rPr lang="en-US" noProof="0" dirty="0" err="1">
                <a:solidFill>
                  <a:schemeClr val="tx1"/>
                </a:solidFill>
              </a:rPr>
              <a:t>Padur</a:t>
            </a:r>
            <a:r>
              <a:rPr lang="en-US" noProof="0" dirty="0">
                <a:solidFill>
                  <a:schemeClr val="tx1"/>
                </a:solidFill>
              </a:rPr>
              <a:t>, Chennai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3547556" y="3054787"/>
            <a:ext cx="5100484" cy="156992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noProof="0" dirty="0">
                <a:solidFill>
                  <a:schemeClr val="tx1"/>
                </a:solidFill>
              </a:rPr>
              <a:t>Supreme Specialty hospital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1707768" y="3423376"/>
            <a:ext cx="1570848" cy="1059644"/>
          </a:xfrm>
          <a:solidFill>
            <a:schemeClr val="bg1"/>
          </a:solidFill>
          <a:ln>
            <a:noFill/>
          </a:ln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11468302" y="4593105"/>
            <a:ext cx="5100484" cy="1051670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lvl="0"/>
            <a:r>
              <a:rPr lang="en-US" noProof="0" dirty="0" err="1">
                <a:solidFill>
                  <a:schemeClr val="tx1"/>
                </a:solidFill>
              </a:rPr>
              <a:t>Uthramerur</a:t>
            </a:r>
            <a:r>
              <a:rPr lang="en-US" noProof="0" dirty="0">
                <a:solidFill>
                  <a:schemeClr val="tx1"/>
                </a:solidFill>
              </a:rPr>
              <a:t>, Chennai</a:t>
            </a:r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11468306" y="3054789"/>
            <a:ext cx="5100484" cy="156992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Raphael lifecare Hospital </a:t>
            </a: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9668426" y="3425401"/>
            <a:ext cx="1530940" cy="1051670"/>
          </a:xfrm>
          <a:solidFill>
            <a:schemeClr val="bg1"/>
          </a:solidFill>
          <a:ln>
            <a:noFill/>
          </a:ln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11468302" y="7787435"/>
            <a:ext cx="5100484" cy="109648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Aynavaram, </a:t>
            </a:r>
            <a:r>
              <a:rPr lang="en-US" noProof="0" dirty="0">
                <a:solidFill>
                  <a:schemeClr val="tx1"/>
                </a:solidFill>
              </a:rPr>
              <a:t>Chennai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11468302" y="6329120"/>
            <a:ext cx="5100484" cy="156397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Aynavaram</a:t>
            </a:r>
            <a:r>
              <a:rPr lang="en-US" dirty="0">
                <a:solidFill>
                  <a:schemeClr val="tx1"/>
                </a:solidFill>
              </a:rPr>
              <a:t> Trust hospital</a:t>
            </a: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9668422" y="6693781"/>
            <a:ext cx="1530940" cy="1051670"/>
          </a:xfrm>
          <a:solidFill>
            <a:schemeClr val="bg1"/>
          </a:solidFill>
          <a:ln>
            <a:noFill/>
          </a:ln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3547556" y="7787433"/>
            <a:ext cx="5100484" cy="109648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Pondicherry 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3547556" y="6329118"/>
            <a:ext cx="5100484" cy="1563976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noProof="0" dirty="0">
                <a:solidFill>
                  <a:schemeClr val="tx1"/>
                </a:solidFill>
              </a:rPr>
              <a:t>IMED Specialty Hospital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1707768" y="6699731"/>
            <a:ext cx="1570848" cy="1051670"/>
          </a:xfrm>
          <a:solidFill>
            <a:schemeClr val="bg1"/>
          </a:solidFill>
          <a:ln>
            <a:noFill/>
          </a:ln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D025F-935B-FB7E-200B-DC8217317F17}"/>
              </a:ext>
            </a:extLst>
          </p:cNvPr>
          <p:cNvGrpSpPr/>
          <p:nvPr/>
        </p:nvGrpSpPr>
        <p:grpSpPr>
          <a:xfrm rot="4456419" flipH="1">
            <a:off x="15736090" y="7717713"/>
            <a:ext cx="1668468" cy="4940402"/>
            <a:chOff x="-95720" y="0"/>
            <a:chExt cx="834234" cy="247020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277019E-EA7A-35D2-BDFA-1ED139E2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6A65940-0440-0A20-2221-8F7C0DE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0A6124-97B3-52A3-53AB-052ABF31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42319D-997B-4C03-310A-AC0971C82CF1}"/>
              </a:ext>
            </a:extLst>
          </p:cNvPr>
          <p:cNvGrpSpPr/>
          <p:nvPr/>
        </p:nvGrpSpPr>
        <p:grpSpPr>
          <a:xfrm rot="14719495" flipH="1">
            <a:off x="403045" y="-2211243"/>
            <a:ext cx="1681058" cy="4940402"/>
            <a:chOff x="-95720" y="-2892"/>
            <a:chExt cx="840529" cy="247020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2BB0CA8-E002-A881-20A4-D4F00912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295" y="-2892"/>
              <a:ext cx="738514" cy="24702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E7A2D2-9F63-91B7-7E3E-B2C4A485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B0E7D1B-7696-F8B2-D79B-4421FFD3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11401424" y="-14900"/>
            <a:ext cx="6867526" cy="20559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12439651" y="-14900"/>
            <a:ext cx="5848350" cy="1752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3244052" y="-206561"/>
            <a:ext cx="5043948" cy="1542650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D367D836-295D-ACAE-3085-CBA37BA925B6}"/>
              </a:ext>
            </a:extLst>
          </p:cNvPr>
          <p:cNvGrpSpPr/>
          <p:nvPr/>
        </p:nvGrpSpPr>
        <p:grpSpPr>
          <a:xfrm>
            <a:off x="38100" y="-206561"/>
            <a:ext cx="9296400" cy="10263800"/>
            <a:chOff x="0" y="0"/>
            <a:chExt cx="12192000" cy="13282341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0BCB517-C9D2-EEE7-75B2-D8333EC9A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4104" r="4104"/>
            <a:stretch>
              <a:fillRect/>
            </a:stretch>
          </p:blipFill>
          <p:spPr>
            <a:xfrm>
              <a:off x="0" y="0"/>
              <a:ext cx="12192000" cy="13282341"/>
            </a:xfrm>
            <a:prstGeom prst="rect">
              <a:avLst/>
            </a:prstGeom>
          </p:spPr>
        </p:pic>
      </p:grpSp>
      <p:sp>
        <p:nvSpPr>
          <p:cNvPr id="13" name="Google Shape;110;p4"/>
          <p:cNvSpPr txBox="1">
            <a:spLocks noGrp="1"/>
          </p:cNvSpPr>
          <p:nvPr>
            <p:ph type="body" idx="2"/>
          </p:nvPr>
        </p:nvSpPr>
        <p:spPr>
          <a:xfrm>
            <a:off x="1447800" y="1144237"/>
            <a:ext cx="4161932" cy="328065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pPr lvl="0"/>
            <a:r>
              <a:rPr lang="en-US" noProof="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108;p4">
            <a:extLst>
              <a:ext uri="{FF2B5EF4-FFF2-40B4-BE49-F238E27FC236}">
                <a16:creationId xmlns:a16="http://schemas.microsoft.com/office/drawing/2014/main" id="{1D83D678-C04A-4658-C656-8768804C3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01150" y="4424895"/>
            <a:ext cx="9296400" cy="405652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rial Black" panose="020B0A04020102020204" pitchFamily="34" charset="0"/>
              </a:rPr>
              <a:t>Supreme Specialty hospital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13660325" y="8651353"/>
            <a:ext cx="6457542" cy="1761942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BD62800-73D6-23E4-1C0C-40F3EF842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725" y="407194"/>
            <a:ext cx="12630150" cy="9472612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AD4BFEB-E9D1-CFB9-E70C-28A39B7E2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9200" y="48387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0A30CA20-C1E1-7DBB-C9F7-700006ADA5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37D9D6C-653A-F592-65CF-966C30AE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173FB15-6765-93F4-524B-BF80B369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11420475" y="-14899"/>
            <a:ext cx="6867526" cy="20559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A6033BE-3E52-AE94-2C77-F3B0B7602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12439651" y="-14900"/>
            <a:ext cx="5848350" cy="1752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B6A50E-EA2E-5A27-1B9C-50AF35D03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3244052" y="-206561"/>
            <a:ext cx="5043948" cy="1542650"/>
          </a:xfrm>
          <a:prstGeom prst="rect">
            <a:avLst/>
          </a:prstGeom>
        </p:spPr>
      </p:pic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02190604-59BF-82A6-296C-F7657C915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43800" y="4057780"/>
            <a:ext cx="9296400" cy="405652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rial Black" panose="020B0A04020102020204" pitchFamily="34" charset="0"/>
              </a:rPr>
              <a:t>Raphael lifecare Hospital </a:t>
            </a:r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A2AAD863-A148-10C7-BF32-5CDD1AC4D88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47800" y="1144237"/>
            <a:ext cx="4161932" cy="3280658"/>
          </a:xfrm>
          <a:noFill/>
          <a:ln>
            <a:noFill/>
          </a:ln>
        </p:spPr>
        <p:txBody>
          <a:bodyPr spcFirstLastPara="1" vert="horz" wrap="square" lIns="182850" tIns="91400" rIns="182850" bIns="91400" rtlCol="0" anchor="b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76253F-7471-F03F-AFB7-715348E89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29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FFFF1-C7F4-720B-3BC9-EBEA5BBDD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3" y="0"/>
            <a:ext cx="7715250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FA679-5C36-21CD-4D1D-25B746E2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7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7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345</Words>
  <Application>Microsoft Office PowerPoint</Application>
  <PresentationFormat>Custom</PresentationFormat>
  <Paragraphs>80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Montserrat</vt:lpstr>
      <vt:lpstr>Aptos</vt:lpstr>
      <vt:lpstr>Montserrat Bold</vt:lpstr>
      <vt:lpstr>Montserrat Medium</vt:lpstr>
      <vt:lpstr>Sora SemiBold</vt:lpstr>
      <vt:lpstr>Arial</vt:lpstr>
      <vt:lpstr>Montserrat Classic Bold</vt:lpstr>
      <vt:lpstr>Cambria</vt:lpstr>
      <vt:lpstr>Calibri</vt:lpstr>
      <vt:lpstr>Arial Black</vt:lpstr>
      <vt:lpstr>Lato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Our Recent Projects</vt:lpstr>
      <vt:lpstr>Supreme Specialty hospital</vt:lpstr>
      <vt:lpstr>PowerPoint Presentation</vt:lpstr>
      <vt:lpstr>Raphael lifecare Hospital </vt:lpstr>
      <vt:lpstr>PowerPoint Presentation</vt:lpstr>
      <vt:lpstr>IMED Specialty Hospital</vt:lpstr>
      <vt:lpstr>PowerPoint Presentation</vt:lpstr>
      <vt:lpstr>PowerPoint Presentation</vt:lpstr>
      <vt:lpstr>Aynavaram Trust hospital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Black and White Company Profile Presentation</dc:title>
  <dc:creator>Nithyakumar Balakrishnan</dc:creator>
  <cp:lastModifiedBy>Shrie Sannith</cp:lastModifiedBy>
  <cp:revision>5</cp:revision>
  <dcterms:created xsi:type="dcterms:W3CDTF">2006-08-16T00:00:00Z</dcterms:created>
  <dcterms:modified xsi:type="dcterms:W3CDTF">2025-02-21T18:11:04Z</dcterms:modified>
  <dc:identifier>DAGfuIX2R1s</dc:identifier>
</cp:coreProperties>
</file>